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7" r:id="rId1"/>
  </p:sldMasterIdLst>
  <p:notesMasterIdLst>
    <p:notesMasterId r:id="rId80"/>
  </p:notesMasterIdLst>
  <p:sldIdLst>
    <p:sldId id="256" r:id="rId2"/>
    <p:sldId id="257" r:id="rId3"/>
    <p:sldId id="327" r:id="rId4"/>
    <p:sldId id="328" r:id="rId5"/>
    <p:sldId id="329" r:id="rId6"/>
    <p:sldId id="330" r:id="rId7"/>
    <p:sldId id="323" r:id="rId8"/>
    <p:sldId id="324" r:id="rId9"/>
    <p:sldId id="325" r:id="rId10"/>
    <p:sldId id="335" r:id="rId11"/>
    <p:sldId id="336" r:id="rId12"/>
    <p:sldId id="326" r:id="rId13"/>
    <p:sldId id="333" r:id="rId14"/>
    <p:sldId id="332" r:id="rId15"/>
    <p:sldId id="334" r:id="rId16"/>
    <p:sldId id="258" r:id="rId17"/>
    <p:sldId id="340" r:id="rId18"/>
    <p:sldId id="303" r:id="rId19"/>
    <p:sldId id="304" r:id="rId20"/>
    <p:sldId id="308" r:id="rId21"/>
    <p:sldId id="310" r:id="rId22"/>
    <p:sldId id="305" r:id="rId23"/>
    <p:sldId id="306" r:id="rId24"/>
    <p:sldId id="311" r:id="rId25"/>
    <p:sldId id="312" r:id="rId26"/>
    <p:sldId id="313" r:id="rId27"/>
    <p:sldId id="309" r:id="rId28"/>
    <p:sldId id="314" r:id="rId29"/>
    <p:sldId id="315" r:id="rId30"/>
    <p:sldId id="316" r:id="rId31"/>
    <p:sldId id="318" r:id="rId32"/>
    <p:sldId id="339" r:id="rId33"/>
    <p:sldId id="317" r:id="rId34"/>
    <p:sldId id="341" r:id="rId35"/>
    <p:sldId id="259" r:id="rId36"/>
    <p:sldId id="260" r:id="rId37"/>
    <p:sldId id="263" r:id="rId38"/>
    <p:sldId id="265" r:id="rId39"/>
    <p:sldId id="268" r:id="rId40"/>
    <p:sldId id="266" r:id="rId41"/>
    <p:sldId id="267" r:id="rId42"/>
    <p:sldId id="270" r:id="rId43"/>
    <p:sldId id="271" r:id="rId44"/>
    <p:sldId id="269" r:id="rId45"/>
    <p:sldId id="264" r:id="rId46"/>
    <p:sldId id="272" r:id="rId47"/>
    <p:sldId id="274" r:id="rId48"/>
    <p:sldId id="281" r:id="rId49"/>
    <p:sldId id="275" r:id="rId50"/>
    <p:sldId id="276" r:id="rId51"/>
    <p:sldId id="278" r:id="rId52"/>
    <p:sldId id="285" r:id="rId53"/>
    <p:sldId id="344" r:id="rId54"/>
    <p:sldId id="282" r:id="rId55"/>
    <p:sldId id="283" r:id="rId56"/>
    <p:sldId id="284" r:id="rId57"/>
    <p:sldId id="286" r:id="rId58"/>
    <p:sldId id="290" r:id="rId59"/>
    <p:sldId id="287" r:id="rId60"/>
    <p:sldId id="292" r:id="rId61"/>
    <p:sldId id="291" r:id="rId62"/>
    <p:sldId id="298" r:id="rId63"/>
    <p:sldId id="345" r:id="rId64"/>
    <p:sldId id="294" r:id="rId65"/>
    <p:sldId id="289" r:id="rId66"/>
    <p:sldId id="295" r:id="rId67"/>
    <p:sldId id="297" r:id="rId68"/>
    <p:sldId id="296" r:id="rId69"/>
    <p:sldId id="299" r:id="rId70"/>
    <p:sldId id="301" r:id="rId71"/>
    <p:sldId id="300" r:id="rId72"/>
    <p:sldId id="331" r:id="rId73"/>
    <p:sldId id="338" r:id="rId74"/>
    <p:sldId id="346" r:id="rId75"/>
    <p:sldId id="342" r:id="rId76"/>
    <p:sldId id="343" r:id="rId77"/>
    <p:sldId id="302" r:id="rId78"/>
    <p:sldId id="322" r:id="rId7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r Attar" initials="NA" lastIdx="1" clrIdx="0">
    <p:extLst>
      <p:ext uri="{19B8F6BF-5375-455C-9EA6-DF929625EA0E}">
        <p15:presenceInfo xmlns:p15="http://schemas.microsoft.com/office/powerpoint/2012/main" userId="S-1-5-21-583907252-1343024091-1708537768-2342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60" d="100"/>
          <a:sy n="60" d="100"/>
        </p:scale>
        <p:origin x="40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89B92A-548A-4620-9601-BFCAAA6147FE}" type="datetimeFigureOut">
              <a:rPr lang="en-US" smtClean="0"/>
              <a:t>11/6/2015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73FAA-2B2B-4D7C-A54E-F65DEF84E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16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948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90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423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67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2857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2261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848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9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163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1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64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351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DEE5-48B4-492F-804F-3D05B714D030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035094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5F404-3C1F-45D0-AF90-2C23436139EC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7542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63955-76D3-490E-9E20-FB0DDCA547AA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2967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D4023-E034-4164-A635-8ED0270E8F1F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32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1818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C1CE3-05EC-41B0-A44A-EB9A10660BAC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86919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4343-10D3-4B23-BC89-F9437C89B911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456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DCB5-3681-48C5-BC0B-55125AA74AC1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6762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6B817-4093-4E76-AA69-5E37C000DA85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37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AA0-461E-43F3-B68A-BB2F505C0970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13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ACEF1B2-5743-4224-A018-7E97EF6E9FF8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080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21902-8D15-4B49-82ED-414D648608D2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5593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97A2072-50D7-498B-862E-BA1CE591C97E}" type="datetime1">
              <a:rPr lang="en-US" smtClean="0"/>
              <a:t>11/6/2015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39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rosettacode.org/wiki/Rosetta_Cod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rosettacode.org/wiki/Simple_windowed_application#Java" TargetMode="External"/><Relationship Id="rId2" Type="http://schemas.openxmlformats.org/officeDocument/2006/relationships/hyperlink" Target="http://rosettacode.org/wiki/Sorting_algorithms/Bubble_sort#Java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://rosettacode.org/wiki/Singly-linked_list/Traversal#Java" TargetMode="External"/><Relationship Id="rId4" Type="http://schemas.openxmlformats.org/officeDocument/2006/relationships/hyperlink" Target="http://rosettacode.org/wiki/HTTP#Java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pengroup.org/onlinepubs/009695399/functions/printf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400" cap="none" dirty="0" smtClean="0"/>
              <a:t>A Comparative Study of Programming Languages </a:t>
            </a:r>
            <a:br>
              <a:rPr lang="en-US" sz="5400" cap="none" dirty="0" smtClean="0"/>
            </a:br>
            <a:r>
              <a:rPr lang="en-US" sz="5400" cap="none" dirty="0" smtClean="0"/>
              <a:t>in Rosetta Code</a:t>
            </a:r>
            <a:endParaRPr lang="en-US" sz="4400" cap="none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91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</a:t>
            </a:r>
            <a:r>
              <a:rPr lang="en-US" dirty="0" smtClean="0"/>
              <a:t>Method – Past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i="1" dirty="0" smtClean="0"/>
              <a:t>Controlled experiments</a:t>
            </a:r>
            <a:r>
              <a:rPr lang="en-US" sz="3200" dirty="0" smtClean="0"/>
              <a:t>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Groups of programmers (students)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Small programming tasks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Limited time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Pros: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Cons: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802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</a:t>
            </a:r>
            <a:r>
              <a:rPr lang="en-US" dirty="0" smtClean="0"/>
              <a:t>Method – Past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i="1" dirty="0" smtClean="0"/>
              <a:t>Public repositories</a:t>
            </a:r>
            <a:r>
              <a:rPr lang="en-US" sz="3200" dirty="0" smtClean="0"/>
              <a:t> (</a:t>
            </a:r>
            <a:r>
              <a:rPr lang="en-US" sz="3200" dirty="0" err="1" smtClean="0"/>
              <a:t>Github</a:t>
            </a:r>
            <a:r>
              <a:rPr lang="en-US" sz="3200" dirty="0" smtClean="0"/>
              <a:t>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Experienced programmers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Large projects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Large time-span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Pros: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Cons: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375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Method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>
                <a:hlinkClick r:id="rId2"/>
              </a:rPr>
              <a:t>Rosetta </a:t>
            </a:r>
            <a:r>
              <a:rPr lang="en-US" sz="3200" dirty="0">
                <a:hlinkClick r:id="rId2"/>
              </a:rPr>
              <a:t>Code</a:t>
            </a:r>
            <a:r>
              <a:rPr lang="en-US" sz="3200" dirty="0"/>
              <a:t> – a code repository</a:t>
            </a: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Online, open-source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Purposes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Tasks, Languages, Solutions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745 tasks, 379 languages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30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30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546" y="843784"/>
            <a:ext cx="8126672" cy="541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63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Method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1">
              <a:buFont typeface="Wingdings" panose="05000000000000000000" pitchFamily="2" charset="2"/>
              <a:buChar char="Ø"/>
            </a:pPr>
            <a:r>
              <a:rPr lang="en-US" sz="3200" dirty="0" smtClean="0"/>
              <a:t>Task examples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3200" dirty="0" smtClean="0"/>
              <a:t>Algorithmic: </a:t>
            </a:r>
            <a:r>
              <a:rPr lang="en-US" sz="3200" dirty="0" smtClean="0">
                <a:hlinkClick r:id="rId2"/>
              </a:rPr>
              <a:t>Bubble sort</a:t>
            </a:r>
            <a:r>
              <a:rPr lang="en-US" sz="3200" dirty="0" smtClean="0"/>
              <a:t>, </a:t>
            </a:r>
            <a:br>
              <a:rPr lang="en-US" sz="3200" dirty="0" smtClean="0"/>
            </a:br>
            <a:r>
              <a:rPr lang="en-US" sz="3200" dirty="0" smtClean="0"/>
              <a:t>Mat-</a:t>
            </a:r>
            <a:r>
              <a:rPr lang="en-US" sz="3200" dirty="0" err="1" smtClean="0"/>
              <a:t>mult</a:t>
            </a:r>
            <a:endParaRPr lang="en-US" sz="3200" dirty="0" smtClean="0"/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3200" dirty="0" smtClean="0"/>
              <a:t>I/O: </a:t>
            </a:r>
            <a:r>
              <a:rPr lang="en-US" sz="3200" dirty="0" smtClean="0">
                <a:hlinkClick r:id="rId3"/>
              </a:rPr>
              <a:t>GUI application</a:t>
            </a:r>
            <a:r>
              <a:rPr lang="en-US" sz="3200" dirty="0" smtClean="0"/>
              <a:t>,</a:t>
            </a:r>
            <a:br>
              <a:rPr lang="en-US" sz="3200" dirty="0" smtClean="0"/>
            </a:br>
            <a:r>
              <a:rPr lang="en-US" sz="3200" dirty="0" smtClean="0">
                <a:hlinkClick r:id="rId4"/>
              </a:rPr>
              <a:t>HTTP request</a:t>
            </a:r>
            <a:r>
              <a:rPr lang="en-US" sz="3200" dirty="0" smtClean="0"/>
              <a:t>, File I/O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3200" dirty="0" smtClean="0"/>
              <a:t>Text: Parsing (XML), </a:t>
            </a:r>
            <a:br>
              <a:rPr lang="en-US" sz="3200" dirty="0" smtClean="0"/>
            </a:br>
            <a:r>
              <a:rPr lang="en-US" sz="3200" dirty="0" smtClean="0"/>
              <a:t>Strings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3200" dirty="0" smtClean="0"/>
              <a:t>Data structures: </a:t>
            </a:r>
            <a:r>
              <a:rPr lang="en-US" sz="3200" dirty="0" smtClean="0">
                <a:hlinkClick r:id="rId5"/>
              </a:rPr>
              <a:t>List traversal</a:t>
            </a:r>
            <a:r>
              <a:rPr lang="en-US" sz="3200" dirty="0" smtClean="0"/>
              <a:t>,</a:t>
            </a:r>
            <a:br>
              <a:rPr lang="en-US" sz="3200" dirty="0" smtClean="0"/>
            </a:br>
            <a:r>
              <a:rPr lang="en-US" sz="3200" dirty="0" smtClean="0"/>
              <a:t>Trees etc.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546" y="843784"/>
            <a:ext cx="8126672" cy="541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4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Method – Task selection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400" dirty="0" smtClean="0"/>
              <a:t>745 tasks.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400" dirty="0" smtClean="0"/>
              <a:t>Select clearly-defined tasks.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400" dirty="0" smtClean="0"/>
              <a:t>Minor variants of a unique problem.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4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36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3600" dirty="0"/>
          </a:p>
          <a:p>
            <a:pPr>
              <a:buFont typeface="Wingdings" panose="05000000000000000000" pitchFamily="2" charset="2"/>
              <a:buChar char="Ø"/>
            </a:pPr>
            <a:endParaRPr lang="en-US" sz="4000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sz="4000" dirty="0"/>
          </a:p>
          <a:p>
            <a:pPr>
              <a:buFont typeface="Wingdings" panose="05000000000000000000" pitchFamily="2" charset="2"/>
              <a:buChar char="Ø"/>
            </a:pPr>
            <a:endParaRPr lang="en-US" sz="4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939" y="286603"/>
            <a:ext cx="4546761" cy="303231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6375" t="33489" r="15875" b="44185"/>
          <a:stretch/>
        </p:blipFill>
        <p:spPr>
          <a:xfrm>
            <a:off x="1145482" y="4007106"/>
            <a:ext cx="9961996" cy="1764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894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Method – Language selection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400" dirty="0" smtClean="0"/>
              <a:t>Select from 379 languages (!):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200" dirty="0" smtClean="0"/>
              <a:t>Prefer popular languages (TIOBE rating).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200" dirty="0" smtClean="0"/>
              <a:t>Ensure enough data for statistical analysis </a:t>
            </a:r>
            <a:br>
              <a:rPr lang="en-US" sz="3200" dirty="0" smtClean="0"/>
            </a:br>
            <a:r>
              <a:rPr lang="en-US" sz="3200" dirty="0" smtClean="0"/>
              <a:t>(common in </a:t>
            </a:r>
            <a:r>
              <a:rPr lang="en-US" sz="3200" dirty="0"/>
              <a:t>R</a:t>
            </a:r>
            <a:r>
              <a:rPr lang="en-US" sz="3200" dirty="0" smtClean="0"/>
              <a:t>osetta).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200" dirty="0" smtClean="0"/>
              <a:t>Mitigate “Hyped” languages.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4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36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3600" dirty="0"/>
          </a:p>
          <a:p>
            <a:pPr>
              <a:buFont typeface="Wingdings" panose="05000000000000000000" pitchFamily="2" charset="2"/>
              <a:buChar char="Ø"/>
            </a:pPr>
            <a:endParaRPr lang="en-US" sz="4000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sz="4000" dirty="0"/>
          </a:p>
          <a:p>
            <a:pPr>
              <a:buFont typeface="Wingdings" panose="05000000000000000000" pitchFamily="2" charset="2"/>
              <a:buChar char="Ø"/>
            </a:pPr>
            <a:endParaRPr lang="en-US" sz="4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6939" y="286603"/>
            <a:ext cx="4546761" cy="303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4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8 languages that were compared.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Divided into 4 groups based on their Programming Paradigm/“type</a:t>
            </a:r>
            <a:r>
              <a:rPr lang="en-US" sz="3200" dirty="0"/>
              <a:t>”. </a:t>
            </a:r>
            <a:endParaRPr lang="en-US" sz="3200" dirty="0" smtClean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0381" t="14873" r="19332" b="28250"/>
          <a:stretch/>
        </p:blipFill>
        <p:spPr>
          <a:xfrm>
            <a:off x="952137" y="3539551"/>
            <a:ext cx="10711543" cy="465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66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allocation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Overview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Research </a:t>
            </a:r>
            <a:r>
              <a:rPr lang="en-US" sz="3200" dirty="0" smtClean="0"/>
              <a:t>Setup</a:t>
            </a: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 smtClean="0"/>
              <a:t>Programming paradigms overview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Results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Validity &amp; </a:t>
            </a:r>
            <a:r>
              <a:rPr lang="en-US" sz="3200" dirty="0" smtClean="0"/>
              <a:t>Discussion</a:t>
            </a:r>
            <a:endParaRPr lang="en-US" sz="32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3200" smtClean="0"/>
              <a:t>17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6970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Paradigms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49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Programming Paradigm = Fundamental style of a language.</a:t>
            </a:r>
            <a:r>
              <a:rPr lang="en-US" sz="3200" i="1" baseline="30000" dirty="0" smtClean="0"/>
              <a:t>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i.e. Java follows object-oriented paradigm.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Some languages are multi-paradigm.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97280" y="6492875"/>
            <a:ext cx="8772516" cy="365125"/>
          </a:xfrm>
        </p:spPr>
        <p:txBody>
          <a:bodyPr/>
          <a:lstStyle/>
          <a:p>
            <a:pPr algn="l"/>
            <a:r>
              <a:rPr lang="en-US" sz="1800" dirty="0" smtClean="0"/>
              <a:t>1 https://en.wikipedia.org/wiki/Programming_paradigm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8870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allocation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Overview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Research </a:t>
            </a:r>
            <a:r>
              <a:rPr lang="en-US" sz="3200" dirty="0" smtClean="0"/>
              <a:t>Setup</a:t>
            </a: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Programming paradigms overview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Results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Validity &amp; </a:t>
            </a:r>
            <a:r>
              <a:rPr lang="en-US" sz="3200" dirty="0" smtClean="0"/>
              <a:t>Discussion</a:t>
            </a:r>
            <a:endParaRPr lang="en-US" sz="32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3200" smtClean="0"/>
              <a:t>2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41346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Languages by paradigms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Languages in study: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Procedural : C, Go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Object Oriented: Java, C#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Functional: Haskell, F#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Scripting (*): Python, Ruby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97280" y="6492875"/>
            <a:ext cx="8772516" cy="365125"/>
          </a:xfrm>
        </p:spPr>
        <p:txBody>
          <a:bodyPr/>
          <a:lstStyle/>
          <a:p>
            <a:pPr algn="l"/>
            <a:r>
              <a:rPr lang="en-US" sz="1800" dirty="0" smtClean="0"/>
              <a:t>1 https://en.wikipedia.org/wiki/Programming_paradigm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1348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Paradigms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Let’s demonstrate the </a:t>
            </a:r>
            <a:r>
              <a:rPr lang="en-US" sz="3200" dirty="0"/>
              <a:t>PP’s by a </a:t>
            </a:r>
            <a:r>
              <a:rPr lang="en-US" sz="3200" dirty="0" smtClean="0"/>
              <a:t>known algorithm: </a:t>
            </a:r>
          </a:p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r>
              <a:rPr lang="en-US" sz="3200" dirty="0" smtClean="0"/>
              <a:t>Quicksort: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097280" y="6492875"/>
            <a:ext cx="8772516" cy="365125"/>
          </a:xfrm>
        </p:spPr>
        <p:txBody>
          <a:bodyPr/>
          <a:lstStyle/>
          <a:p>
            <a:pPr algn="l"/>
            <a:r>
              <a:rPr lang="en-US" sz="1800" dirty="0" smtClean="0"/>
              <a:t>1 https://en.wikipedia.org/wiki/Programming_paradigm</a:t>
            </a:r>
            <a:endParaRPr lang="en-US" sz="1800" dirty="0"/>
          </a:p>
        </p:txBody>
      </p:sp>
      <p:pic>
        <p:nvPicPr>
          <p:cNvPr id="1028" name="Picture 4" descr="Quickso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6255" y="2637374"/>
            <a:ext cx="5939584" cy="3822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754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Paradigm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Procedural programming is based upon the concept of  procedure calls.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Each procedure = a set of computational steps to carry out.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Sequential.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Examples: C, Go, C++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 dirty="0"/>
          </a:p>
        </p:txBody>
      </p:sp>
      <p:pic>
        <p:nvPicPr>
          <p:cNvPr id="7" name="Picture 2" descr="http://previews.123rf.com/images/skvoor/skvoor0906/skvoor090600053/5109930-Man-and-diagram-3d-rendered-illustration-isolated-on-white--Stock-Illustration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0656" y="3453906"/>
            <a:ext cx="2846070" cy="2846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348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Paradigm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Programming with </a:t>
            </a:r>
            <a:r>
              <a:rPr lang="en-US" sz="3200" i="1" dirty="0" smtClean="0"/>
              <a:t>side effects.</a:t>
            </a: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Top-down approach: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one “main” procedure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has 5-6 sub routines, each built once again on 5-6 subroutines.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And so 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Other approaches (recursive).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98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Paradigm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idx="1"/>
          </p:nvPr>
        </p:nvSpPr>
        <p:spPr bwMode="auto">
          <a:xfrm>
            <a:off x="388620" y="2147581"/>
            <a:ext cx="11475720" cy="3477875"/>
          </a:xfrm>
          <a:prstGeom prst="rect">
            <a:avLst/>
          </a:prstGeom>
          <a:solidFill>
            <a:srgbClr val="F9F9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6666C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main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6666C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65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-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31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99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83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782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6666C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n = 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6666C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 / 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6666C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sizeof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a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6666C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&lt; n;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3333C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printf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"%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d%s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a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n -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?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"\n"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quick_sort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a, n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&lt; n;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++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kumimoji="0" lang="en-US" altLang="en-US" b="1" i="0" u="none" strike="noStrike" cap="none" normalizeH="0" baseline="0" dirty="0" err="1" smtClean="0">
                <a:ln>
                  <a:noFill/>
                </a:ln>
                <a:solidFill>
                  <a:srgbClr val="3333CC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printf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"%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d%s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a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n -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?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"\n"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"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b="1" i="0" u="none" strike="noStrike" cap="none" normalizeH="0" baseline="0" dirty="0" smtClean="0">
                <a:ln>
                  <a:noFill/>
                </a:ln>
                <a:solidFill>
                  <a:srgbClr val="0099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460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Procedural Paradigm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US" altLang="en-US" b="1" dirty="0">
                <a:solidFill>
                  <a:srgbClr val="6666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quick_sort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b="1" dirty="0" err="1">
                <a:solidFill>
                  <a:srgbClr val="6666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*a, </a:t>
            </a:r>
            <a:r>
              <a:rPr lang="en-US" altLang="en-US" b="1" dirty="0" err="1">
                <a:solidFill>
                  <a:srgbClr val="6666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n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b="1" dirty="0" err="1" smtClean="0">
                <a:solidFill>
                  <a:srgbClr val="6666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j, p, t;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 &lt; </a:t>
            </a:r>
            <a:r>
              <a:rPr lang="en-US" altLang="en-US" b="1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en-US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a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 / </a:t>
            </a:r>
            <a:r>
              <a:rPr lang="en-US" altLang="en-US" b="1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b="1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j = n - </a:t>
            </a:r>
            <a:r>
              <a:rPr lang="en-US" altLang="en-US" b="1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;;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++, j--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en-US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p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++;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en-US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 &lt; a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])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j-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en-US" b="1" dirty="0" smtClean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&gt;= j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altLang="en-US" b="1" dirty="0" smtClean="0">
                <a:solidFill>
                  <a:srgbClr val="0000CC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t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a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a</a:t>
            </a:r>
            <a:r>
              <a:rPr lang="en-US" altLang="en-US" b="1" dirty="0" smtClean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a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a</a:t>
            </a:r>
            <a:r>
              <a:rPr lang="en-US" altLang="en-US" b="1" dirty="0" smtClean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t;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b="1" dirty="0" smtClean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quick_sort</a:t>
            </a:r>
            <a:r>
              <a:rPr lang="en-US" altLang="en-US" b="1" dirty="0" smtClean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dirty="0" err="1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quick_sort</a:t>
            </a:r>
            <a:r>
              <a:rPr lang="en-US" altLang="en-US" b="1" dirty="0" smtClean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 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n -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b="1" dirty="0">
                <a:solidFill>
                  <a:srgbClr val="0099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en-US" altLang="en-US" dirty="0">
                <a:solidFill>
                  <a:schemeClr val="tx1"/>
                </a:solidFill>
              </a:rPr>
              <a:t> </a:t>
            </a:r>
            <a:endParaRPr lang="en-US" altLang="en-US" sz="4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49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paradigm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Based on concept of “Objects”.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Data = </a:t>
            </a:r>
            <a:r>
              <a:rPr lang="en-US" sz="3000" i="1" dirty="0" smtClean="0"/>
              <a:t>“fields”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Code = </a:t>
            </a:r>
            <a:r>
              <a:rPr lang="en-US" sz="3000" i="1" dirty="0" smtClean="0"/>
              <a:t>“methods”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Objects are instances of class </a:t>
            </a:r>
            <a:br>
              <a:rPr lang="en-US" sz="3200" dirty="0" smtClean="0"/>
            </a:br>
            <a:r>
              <a:rPr lang="en-US" sz="3200" dirty="0" smtClean="0"/>
              <a:t>(prototype).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Objects access their own data/code.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Interaction with other objects.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 dirty="0"/>
          </a:p>
        </p:txBody>
      </p:sp>
      <p:pic>
        <p:nvPicPr>
          <p:cNvPr id="4100" name="Picture 4" descr="http://presleyspantry.com/wp-content/uploads/2012/06/MG_0278-1024x68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8075" y="1845734"/>
            <a:ext cx="3754408" cy="2500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9200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oriented paradigm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Encapsulation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i="1" dirty="0" smtClean="0"/>
              <a:t>“Resource </a:t>
            </a:r>
            <a:r>
              <a:rPr lang="en-US" sz="3200" i="1" dirty="0"/>
              <a:t>Acquisition Is Initialization (RAII</a:t>
            </a:r>
            <a:r>
              <a:rPr lang="en-US" sz="3200" i="1" dirty="0" smtClean="0"/>
              <a:t>)”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Inheritance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Polymorphism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Example languages: Java, C#, C++, Python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46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paradigm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3667" t="21736" r="22249" b="4224"/>
          <a:stretch/>
        </p:blipFill>
        <p:spPr>
          <a:xfrm>
            <a:off x="1243330" y="1594703"/>
            <a:ext cx="9766300" cy="612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67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paradigm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3499" t="16206" r="20167" b="21582"/>
          <a:stretch/>
        </p:blipFill>
        <p:spPr>
          <a:xfrm>
            <a:off x="1046480" y="1714500"/>
            <a:ext cx="101092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34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61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oriented paradigm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3417" t="33257" r="19250" b="31259"/>
          <a:stretch/>
        </p:blipFill>
        <p:spPr>
          <a:xfrm>
            <a:off x="950883" y="2171700"/>
            <a:ext cx="1026160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3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Paradigm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Derived from the word function.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Everything is a function, everything is evaluated.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No side effects 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Example languages: LISP/Scheme, Haskell, ML, Python ...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667" t="25115" r="55333" b="59063"/>
          <a:stretch/>
        </p:blipFill>
        <p:spPr>
          <a:xfrm>
            <a:off x="2392680" y="3012864"/>
            <a:ext cx="59436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920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Haskell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A purely-functional programming language.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Strong static typing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Compiled to native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Some features: Lazy evaluation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9692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Paradigm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33</a:t>
            </a:fld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990" t="20403" r="2109" b="45500"/>
          <a:stretch/>
        </p:blipFill>
        <p:spPr>
          <a:xfrm>
            <a:off x="318582" y="2273300"/>
            <a:ext cx="11615796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29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allocation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Overview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Research </a:t>
            </a:r>
            <a:r>
              <a:rPr lang="en-US" sz="3200" dirty="0" smtClean="0"/>
              <a:t>Setup</a:t>
            </a: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Programming paradigms overview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 smtClean="0"/>
              <a:t>Results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Validity &amp; </a:t>
            </a:r>
            <a:r>
              <a:rPr lang="en-US" sz="3200" dirty="0" smtClean="0"/>
              <a:t>Discussion</a:t>
            </a:r>
            <a:endParaRPr lang="en-US" sz="32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3200" smtClean="0"/>
              <a:t>34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30745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91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Conciseness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RQ1 : Which programming language make for more concise code ?</a:t>
            </a:r>
            <a:endParaRPr lang="en-US" sz="3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Conciseness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RQ1 : Which programming language make for more concise code ?</a:t>
            </a:r>
          </a:p>
          <a:p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Non-comment, non-blank lines of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Not required to run correctly, or even compile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Shortest solution for each task in a language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63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it is important?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Bug density is constant across programming languages.</a:t>
            </a:r>
          </a:p>
          <a:p>
            <a:pPr marL="0" indent="0">
              <a:buNone/>
            </a:pPr>
            <a:r>
              <a:rPr lang="en-US" sz="3200" dirty="0" smtClean="0"/>
              <a:t>(Meaning – shorter means less bugs.)</a:t>
            </a:r>
            <a:r>
              <a:rPr lang="en-US" sz="3200" baseline="30000" dirty="0" smtClean="0"/>
              <a:t>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Readability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Ability for code to be maintained, fixed, enhanced, tested etc.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By peers or by original writer</a:t>
            </a:r>
            <a:endParaRPr lang="en-US" sz="3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748145" y="6459785"/>
            <a:ext cx="10698884" cy="365125"/>
          </a:xfrm>
        </p:spPr>
        <p:txBody>
          <a:bodyPr/>
          <a:lstStyle/>
          <a:p>
            <a:pPr algn="l"/>
            <a:r>
              <a:rPr lang="en-US" sz="1800" dirty="0" smtClean="0"/>
              <a:t>1	 Hatton, Programming Languages and Safety-Related Systems , 1995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08767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– File I/O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600" dirty="0" smtClean="0"/>
              <a:t>Read file into buffer (in chunks), output to another file.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68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i="1" dirty="0" smtClean="0"/>
              <a:t>What is the best programming language?</a:t>
            </a:r>
            <a:endParaRPr lang="en-US" sz="3200" i="1" dirty="0"/>
          </a:p>
          <a:p>
            <a:pPr>
              <a:buFont typeface="Wingdings" panose="05000000000000000000" pitchFamily="2" charset="2"/>
              <a:buChar char="Ø"/>
            </a:pPr>
            <a:endParaRPr lang="en-US" sz="3200" i="1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i="1" dirty="0" smtClean="0"/>
              <a:t>What is the best programming language for feature/project X ?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i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i="1" dirty="0" smtClean="0"/>
              <a:t>What are the advantages of a language over another?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80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1712" t="22212" r="27435" b="12846"/>
          <a:stretch/>
        </p:blipFill>
        <p:spPr>
          <a:xfrm>
            <a:off x="1097280" y="118456"/>
            <a:ext cx="8912262" cy="5160126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38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Haskell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1256" t="28298" r="55326" b="63311"/>
          <a:stretch/>
        </p:blipFill>
        <p:spPr>
          <a:xfrm>
            <a:off x="908404" y="2296633"/>
            <a:ext cx="8846727" cy="1205102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64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might improve conciseness?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Simplified, expressive syntax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Objects, abstractions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Less checks on variable’s state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Use of external libraries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String interfaces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Collection </a:t>
            </a:r>
            <a:r>
              <a:rPr lang="en-US" sz="3200" dirty="0"/>
              <a:t>interfaces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07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guess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Conciseness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43</a:t>
            </a:fld>
            <a:endParaRPr lang="en-US" dirty="0"/>
          </a:p>
        </p:txBody>
      </p:sp>
      <p:pic>
        <p:nvPicPr>
          <p:cNvPr id="6" name="Picture 2" descr="http://www.massadventures.com/images/Casino_Games_Coll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827" y="286603"/>
            <a:ext cx="1986050" cy="132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8711542"/>
              </p:ext>
            </p:extLst>
          </p:nvPr>
        </p:nvGraphicFramePr>
        <p:xfrm>
          <a:off x="1040477" y="2563236"/>
          <a:ext cx="100584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1680"/>
                <a:gridCol w="2011680"/>
                <a:gridCol w="2011680"/>
                <a:gridCol w="2011680"/>
                <a:gridCol w="20116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Procedural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Functional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Scripting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Java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Haskell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Python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Go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F#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Ruby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02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3047" t="45704" r="20001" b="18150"/>
          <a:stretch/>
        </p:blipFill>
        <p:spPr>
          <a:xfrm>
            <a:off x="0" y="296296"/>
            <a:ext cx="7300686" cy="211854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RQ1 </a:t>
            </a:r>
            <a:br>
              <a:rPr lang="en-US" dirty="0"/>
            </a:br>
            <a:r>
              <a:rPr lang="en-US" dirty="0"/>
              <a:t>(Conciseness / Lines of code)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4571" t="18593" r="22667" b="12658"/>
          <a:stretch/>
        </p:blipFill>
        <p:spPr>
          <a:xfrm>
            <a:off x="6690090" y="1957151"/>
            <a:ext cx="5588994" cy="482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40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Conciseness (Lines of code)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Languages divided into two groups: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Group 1: functional and scripting – more concise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/>
              <a:t>Group </a:t>
            </a:r>
            <a:r>
              <a:rPr lang="en-US" sz="3000" dirty="0" smtClean="0"/>
              <a:t>2: OO and procedural – longer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Major differences. i.e. Java 2.2-2.9 longer than Group 1.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Within the groups – no major difference.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Winner (by small amount): </a:t>
            </a:r>
            <a:r>
              <a:rPr lang="en-US" sz="3200" dirty="0" smtClean="0"/>
              <a:t>Python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Question: Is shorter program easier to understand ?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71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3047" t="45704" r="20001" b="18150"/>
          <a:stretch/>
        </p:blipFill>
        <p:spPr>
          <a:xfrm>
            <a:off x="0" y="296296"/>
            <a:ext cx="7300686" cy="211854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RQ1 </a:t>
            </a:r>
            <a:br>
              <a:rPr lang="en-US" dirty="0"/>
            </a:br>
            <a:r>
              <a:rPr lang="en-US" dirty="0"/>
              <a:t>(Conciseness / Lines of code)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46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4571" t="18593" r="22667" b="12658"/>
          <a:stretch/>
        </p:blipFill>
        <p:spPr>
          <a:xfrm>
            <a:off x="6690090" y="1957151"/>
            <a:ext cx="5588994" cy="482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44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 Of Executable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 smtClean="0"/>
              <a:t>RQ2 : Which programming language compile into smaller executables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Only those compiled successfully.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Languages are divided by whether they: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Compile into </a:t>
            </a:r>
            <a:r>
              <a:rPr lang="en-US" sz="3000" i="1" dirty="0" smtClean="0"/>
              <a:t>byte-code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Compile into </a:t>
            </a:r>
            <a:r>
              <a:rPr lang="en-US" sz="3000" i="1" dirty="0" smtClean="0"/>
              <a:t>native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Ruby language – excluded, has no executable (interpreted).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84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it important?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Executable is saved on HD, transported on network.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Executable (at least parts of it) is loaded into memory. </a:t>
            </a:r>
            <a:br>
              <a:rPr lang="en-US" sz="3200" dirty="0" smtClean="0"/>
            </a:br>
            <a:r>
              <a:rPr lang="en-US" sz="3200" dirty="0" smtClean="0"/>
              <a:t>(more at RQ4)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May turn irrelevant </a:t>
            </a:r>
            <a:r>
              <a:rPr lang="en-US" sz="3200" dirty="0" smtClean="0"/>
              <a:t>as years go by: HD </a:t>
            </a:r>
            <a:r>
              <a:rPr lang="en-US" sz="3200" dirty="0"/>
              <a:t>sizes and speed increase (SSD</a:t>
            </a:r>
            <a:r>
              <a:rPr lang="en-US" sz="3200" dirty="0" smtClean="0"/>
              <a:t>).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Embedded systems.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7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Native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Code compiled for particular processor.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Programs compiled into native code: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C, C++, Go, Haskell</a:t>
            </a:r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49</a:t>
            </a:fld>
            <a:endParaRPr lang="en-US" dirty="0"/>
          </a:p>
        </p:txBody>
      </p:sp>
      <p:pic>
        <p:nvPicPr>
          <p:cNvPr id="2050" name="Picture 2" descr="https://upload.wikimedia.org/wikipedia/commons/thumb/2/2a/Mips32_addi.svg/500px-Mips32_addi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1633" y="4745285"/>
            <a:ext cx="4762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94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516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What might affect </a:t>
            </a:r>
            <a:r>
              <a:rPr lang="en-US" sz="3200" i="1" dirty="0" smtClean="0"/>
              <a:t>my</a:t>
            </a:r>
            <a:r>
              <a:rPr lang="en-US" sz="3200" dirty="0" smtClean="0"/>
              <a:t> selection of language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My languages knowledge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Project/company decisions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Moods and trends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Existence of libraries/tools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Open source community/support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i="1" dirty="0" smtClean="0"/>
              <a:t>Empirical evidence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30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134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Byte-code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Definition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In </a:t>
            </a:r>
            <a:r>
              <a:rPr lang="en-US" sz="3200" dirty="0"/>
              <a:t>r</a:t>
            </a:r>
            <a:r>
              <a:rPr lang="en-US" sz="3200" dirty="0" smtClean="0"/>
              <a:t>eal time: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Interpreted (JVM).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Compiled (JIT).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Highly portable.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Example languages: </a:t>
            </a:r>
            <a:br>
              <a:rPr lang="en-US" sz="3200" dirty="0" smtClean="0"/>
            </a:br>
            <a:r>
              <a:rPr lang="en-US" sz="3000" dirty="0" smtClean="0"/>
              <a:t>Java, Python, C#, F#</a:t>
            </a:r>
            <a:endParaRPr lang="en-US" sz="30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50</a:t>
            </a:fld>
            <a:endParaRPr lang="en-US" dirty="0"/>
          </a:p>
        </p:txBody>
      </p:sp>
      <p:pic>
        <p:nvPicPr>
          <p:cNvPr id="1026" name="Picture 2" descr="http://img.viralpatel.net/2008/12/java-program-execution.pn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1244" y="804593"/>
            <a:ext cx="5617226" cy="5187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3038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vs. Dynamic linkage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000" dirty="0"/>
              <a:t>If </a:t>
            </a:r>
            <a:r>
              <a:rPr lang="en-US" sz="3000" i="1" dirty="0"/>
              <a:t>static</a:t>
            </a:r>
            <a:r>
              <a:rPr lang="en-US" sz="3000" dirty="0"/>
              <a:t> libraries are called, the linker will copy all the modules referenced by the program </a:t>
            </a:r>
            <a:r>
              <a:rPr lang="en-US" sz="3000" dirty="0" smtClean="0"/>
              <a:t>directly into </a:t>
            </a:r>
            <a:r>
              <a:rPr lang="en-US" sz="3000" dirty="0"/>
              <a:t>the executable. </a:t>
            </a:r>
            <a:endParaRPr lang="en-US" sz="30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3000" i="1" dirty="0" smtClean="0"/>
              <a:t>Dynamic Linking</a:t>
            </a:r>
            <a:r>
              <a:rPr lang="en-US" sz="3000" dirty="0" smtClean="0"/>
              <a:t> </a:t>
            </a:r>
            <a:r>
              <a:rPr lang="en-US" sz="3000" dirty="0"/>
              <a:t>Allows a process to add, remove, replace or relocate object modules during its execution.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631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vs. Dynamic linkage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000" dirty="0" smtClean="0"/>
              <a:t>…</a:t>
            </a:r>
            <a:endParaRPr lang="en-US" sz="30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76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guess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Size of executable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53</a:t>
            </a:fld>
            <a:endParaRPr lang="en-US" dirty="0"/>
          </a:p>
        </p:txBody>
      </p:sp>
      <p:pic>
        <p:nvPicPr>
          <p:cNvPr id="6" name="Picture 2" descr="http://www.massadventures.com/images/Casino_Games_Coll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827" y="286603"/>
            <a:ext cx="1986050" cy="132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0695122"/>
              </p:ext>
            </p:extLst>
          </p:nvPr>
        </p:nvGraphicFramePr>
        <p:xfrm>
          <a:off x="1581150" y="2563236"/>
          <a:ext cx="9029700" cy="2966720"/>
        </p:xfrm>
        <a:graphic>
          <a:graphicData uri="http://schemas.openxmlformats.org/drawingml/2006/table">
            <a:tbl>
              <a:tblPr firstCol="1">
                <a:tableStyleId>{5940675A-B579-460E-94D1-54222C63F5DA}</a:tableStyleId>
              </a:tblPr>
              <a:tblGrid>
                <a:gridCol w="2257425"/>
                <a:gridCol w="2257425"/>
                <a:gridCol w="2257425"/>
                <a:gridCol w="2257425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Language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Byte Code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Dynamic Linking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Procedural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dynamic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Go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static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OO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Java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C#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Functional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Haskell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static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F#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Scripting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Python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845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</a:t>
            </a:r>
            <a:r>
              <a:rPr lang="en-US" dirty="0" smtClean="0"/>
              <a:t>RQ2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(Size of executable)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54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063" t="57753" r="46508" b="10748"/>
          <a:stretch/>
        </p:blipFill>
        <p:spPr>
          <a:xfrm>
            <a:off x="5138057" y="3308304"/>
            <a:ext cx="7053943" cy="258028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275" t="17530" r="47249" b="22226"/>
          <a:stretch/>
        </p:blipFill>
        <p:spPr>
          <a:xfrm>
            <a:off x="0" y="-83445"/>
            <a:ext cx="7062360" cy="503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23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 of Executable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Three consecutive groups: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Group 1: Native, Large executables (Go, Haskell)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/>
              <a:t>Group </a:t>
            </a:r>
            <a:r>
              <a:rPr lang="en-US" sz="3000" dirty="0" smtClean="0"/>
              <a:t>2: Native, Small executable (C)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Group 3: Bytecode, Small executable (F#, C#, Java, Python)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Winner (by small amount): Python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Losers: Go, Haskell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Ratio: Big, i.e. Java program 263 times smaller than Haskell !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53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 of Executable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Languages that compile to byte code – are significantly smaller.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Languages that prefer Static linking produce much larger executables.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38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Time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RQ3 : Which programming languages have better running-time performance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Measure running time.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Small set of “Scalability tasks” – tasks that their input can be scaled up to create computing-intensive workload.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Exclude programs with errors and timeouts (over 3 mins.)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23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Time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Example: </a:t>
            </a:r>
            <a:r>
              <a:rPr lang="en-US" sz="3200" i="1" dirty="0" smtClean="0"/>
              <a:t>Anagrams</a:t>
            </a:r>
            <a:endParaRPr lang="en-US" sz="32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smtClean="0"/>
              <a:t>Anagram = two words that have</a:t>
            </a:r>
            <a:br>
              <a:rPr lang="en-US" sz="2400" dirty="0" smtClean="0"/>
            </a:br>
            <a:r>
              <a:rPr lang="en-US" sz="2400" dirty="0" smtClean="0"/>
              <a:t>the same letters in different order.</a:t>
            </a:r>
            <a:br>
              <a:rPr lang="en-US" sz="2400" dirty="0" smtClean="0"/>
            </a:br>
            <a:r>
              <a:rPr lang="en-US" sz="2400" dirty="0" smtClean="0"/>
              <a:t>i.e. veil, </a:t>
            </a:r>
            <a:r>
              <a:rPr lang="en-US" sz="2400" dirty="0" err="1" smtClean="0"/>
              <a:t>levi</a:t>
            </a:r>
            <a:endParaRPr lang="en-US" sz="2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smtClean="0"/>
              <a:t>Task: on the dictionary in unixdict.txt,</a:t>
            </a:r>
            <a:br>
              <a:rPr lang="en-US" sz="2400" dirty="0" smtClean="0"/>
            </a:br>
            <a:r>
              <a:rPr lang="en-US" sz="2400" dirty="0" smtClean="0"/>
              <a:t>find the longest sets of anagrams </a:t>
            </a:r>
            <a:br>
              <a:rPr lang="en-US" sz="2400" dirty="0" smtClean="0"/>
            </a:br>
            <a:r>
              <a:rPr lang="en-US" sz="2400" dirty="0" smtClean="0"/>
              <a:t>(sets that contain the most words).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4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2800" dirty="0" smtClean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58</a:t>
            </a:fld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6125029" y="2572154"/>
            <a:ext cx="5821679" cy="3698017"/>
            <a:chOff x="6125029" y="2572154"/>
            <a:chExt cx="5821679" cy="369801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-11" t="9754" r="78783" b="45517"/>
            <a:stretch/>
          </p:blipFill>
          <p:spPr>
            <a:xfrm>
              <a:off x="6125029" y="2572154"/>
              <a:ext cx="2911565" cy="369801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t="54746" r="78783" b="3346"/>
            <a:stretch/>
          </p:blipFill>
          <p:spPr>
            <a:xfrm>
              <a:off x="9036594" y="2572154"/>
              <a:ext cx="2910114" cy="34647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7436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“Scalability tasks”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59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36984" t="6916" r="14974" b="14524"/>
          <a:stretch/>
        </p:blipFill>
        <p:spPr>
          <a:xfrm>
            <a:off x="4621057" y="14513"/>
            <a:ext cx="6589487" cy="673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01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Empirical Evidence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Conciseness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Maintainability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Performance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Safety</a:t>
            </a: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Fit the running environment</a:t>
            </a: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793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Time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“Scalability tasks</a:t>
            </a:r>
            <a:r>
              <a:rPr lang="en-US" sz="3200" dirty="0" smtClean="0"/>
              <a:t>”: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Text-processing tasks (Anagrams, </a:t>
            </a:r>
            <a:r>
              <a:rPr lang="en-US" sz="3000" dirty="0" err="1" smtClean="0"/>
              <a:t>Semordnilap</a:t>
            </a:r>
            <a:r>
              <a:rPr lang="en-US" sz="3000" dirty="0" smtClean="0"/>
              <a:t>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Combinatorial puzzles (N-Queens problem, Towers of Hanoi).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NP-Complete problems (Knapsack).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Sorting algorithms.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All </a:t>
            </a:r>
            <a:r>
              <a:rPr lang="en-US" sz="3200" dirty="0"/>
              <a:t>programs ran on very same inputs</a:t>
            </a:r>
            <a:r>
              <a:rPr lang="en-US" sz="32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Minimize effect of I/O.</a:t>
            </a: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45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</a:t>
            </a:r>
            <a:r>
              <a:rPr lang="en-US" dirty="0" smtClean="0"/>
              <a:t>Time - Why it is important?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Well, duh…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However: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In real-time systems it is critical.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Systems with performance needs – large inputs (i.e. web traffic).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On “information”/”everyday“ type applications – maybe less important?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600" i="1" dirty="0" smtClean="0"/>
              <a:t>“</a:t>
            </a:r>
            <a:r>
              <a:rPr lang="en-US" sz="2600" i="1" dirty="0"/>
              <a:t>Most applications do not actually need better performance than Python </a:t>
            </a:r>
            <a:r>
              <a:rPr lang="en-US" sz="2600" i="1" dirty="0" smtClean="0"/>
              <a:t>offers”</a:t>
            </a:r>
            <a:r>
              <a:rPr lang="en-US" sz="2600" i="1" baseline="30000" dirty="0" smtClean="0"/>
              <a:t>1</a:t>
            </a:r>
            <a:endParaRPr lang="en-US" sz="2600" i="1" baseline="30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61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48342" y="6459785"/>
            <a:ext cx="10101943" cy="365125"/>
          </a:xfrm>
        </p:spPr>
        <p:txBody>
          <a:bodyPr/>
          <a:lstStyle/>
          <a:p>
            <a:pPr algn="l"/>
            <a:r>
              <a:rPr lang="en-US" sz="2000" dirty="0" smtClean="0"/>
              <a:t>1    E.s. Raymond, the art of </a:t>
            </a:r>
            <a:r>
              <a:rPr lang="en-US" sz="2000" dirty="0" err="1" smtClean="0"/>
              <a:t>unix</a:t>
            </a:r>
            <a:r>
              <a:rPr lang="en-US" sz="2000" dirty="0" smtClean="0"/>
              <a:t> programming, 2003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2408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2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might affect running time?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Object oriented world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Constructors, Destructors.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200" dirty="0" smtClean="0"/>
              <a:t>Virtual tables.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Heap management, Garbage collection.</a:t>
            </a: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Transitions into machine code.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60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guess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Running time – computing intensive tasks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63</a:t>
            </a:fld>
            <a:endParaRPr lang="en-US" dirty="0"/>
          </a:p>
        </p:txBody>
      </p:sp>
      <p:pic>
        <p:nvPicPr>
          <p:cNvPr id="6" name="Picture 2" descr="http://www.massadventures.com/images/Casino_Games_Coll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2827" y="286603"/>
            <a:ext cx="1986050" cy="132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Content Placeholder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6492162"/>
              </p:ext>
            </p:extLst>
          </p:nvPr>
        </p:nvGraphicFramePr>
        <p:xfrm>
          <a:off x="1581150" y="2563236"/>
          <a:ext cx="9029700" cy="3235960"/>
        </p:xfrm>
        <a:graphic>
          <a:graphicData uri="http://schemas.openxmlformats.org/drawingml/2006/table">
            <a:tbl>
              <a:tblPr firstCol="1">
                <a:tableStyleId>{5940675A-B579-460E-94D1-54222C63F5DA}</a:tableStyleId>
              </a:tblPr>
              <a:tblGrid>
                <a:gridCol w="1805940"/>
                <a:gridCol w="1805940"/>
                <a:gridCol w="1805940"/>
                <a:gridCol w="1805940"/>
                <a:gridCol w="180594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Language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Interpreted/byte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code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OO features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Functional</a:t>
                      </a:r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 features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Procedural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Go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OO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Java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C#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Functional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Haskell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F#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Scripting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Python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V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8995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</a:t>
            </a:r>
            <a:r>
              <a:rPr lang="en-US" dirty="0" smtClean="0"/>
              <a:t>RQ3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(Running Time: Computing-intensive tasks)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64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4570" t="20436" r="24425" b="11791"/>
          <a:stretch/>
        </p:blipFill>
        <p:spPr>
          <a:xfrm>
            <a:off x="81425" y="43543"/>
            <a:ext cx="6072487" cy="48187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5450" t="15050" r="18043" b="27364"/>
          <a:stretch/>
        </p:blipFill>
        <p:spPr>
          <a:xfrm>
            <a:off x="4942393" y="314544"/>
            <a:ext cx="6857722" cy="3082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27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Procedural languages win. Scripting/Functional languages lose.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Big winner: C, Runner-up: Go (1.6 slower than C).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Ratio: Big – Haskell and Python 15.5-13.1 slower than Go.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55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</a:t>
            </a:r>
            <a:r>
              <a:rPr lang="en-US" dirty="0" smtClean="0"/>
              <a:t>Time – Performance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Tasks that can be measured for performance, but don’t scale naturally to large instances.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Checksum algorithms (Credit Card Validation).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String manipulations (reversing words inside a string).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System-library access (Securing a temp file).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11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</a:t>
            </a:r>
            <a:r>
              <a:rPr lang="en-US" dirty="0" smtClean="0"/>
              <a:t>RQ3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(Running Time: “Normal” performance tasks)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67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5131" t="38793" r="22064" b="21871"/>
          <a:stretch/>
        </p:blipFill>
        <p:spPr>
          <a:xfrm>
            <a:off x="1097280" y="276513"/>
            <a:ext cx="10058400" cy="447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5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</a:t>
            </a:r>
            <a:r>
              <a:rPr lang="en-US" dirty="0" smtClean="0"/>
              <a:t>Time – Performance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Results are much more varied.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The ratios are smaller: </a:t>
            </a:r>
            <a:r>
              <a:rPr lang="en-US" sz="3000" dirty="0" smtClean="0"/>
              <a:t>C# on Java: 2.5 faster, Python on Java: 6.6 faster.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Winners: procedural and Haskell, but all others are equally competitive.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Results show a difference between “everyday” and “computing intensive”.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14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Usage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RQ4 : Which programming languages use memory more efficiently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Measured maximum RAM size consumed by the program.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Measured on the “Scalability tasks”.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Those who ran without errors or timeouts.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Includes memory of “runtime environment” (i.e. JVM)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58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241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Mem. Usage - Why it is important?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As in “Size of executable” discussion, does the value of RAM decease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Still: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Application competing with others (mobile).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On performance driven systems – Exceeding max RAM affects performance badly (swap to disk</a:t>
            </a:r>
            <a:r>
              <a:rPr lang="en-US" sz="3000" dirty="0" smtClean="0"/>
              <a:t>).</a:t>
            </a:r>
            <a:endParaRPr lang="en-US" sz="3000" dirty="0" smtClean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47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</a:t>
            </a:r>
            <a:r>
              <a:rPr lang="en-US" dirty="0" smtClean="0"/>
              <a:t>RQ4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(Max Memory usage)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71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1639" t="14696" r="27355" b="20099"/>
          <a:stretch/>
        </p:blipFill>
        <p:spPr>
          <a:xfrm>
            <a:off x="0" y="474832"/>
            <a:ext cx="5418011" cy="41365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228" t="22138" r="19312" b="26301"/>
          <a:stretch/>
        </p:blipFill>
        <p:spPr>
          <a:xfrm>
            <a:off x="4267200" y="474832"/>
            <a:ext cx="8171543" cy="324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290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Safety / failure-proneness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RQ5 </a:t>
            </a:r>
            <a:r>
              <a:rPr lang="en-US" sz="3200" dirty="0"/>
              <a:t>: Which programming languages are less </a:t>
            </a:r>
            <a:r>
              <a:rPr lang="en-US" sz="3200" i="1" dirty="0"/>
              <a:t>failure-prone? </a:t>
            </a:r>
            <a:endParaRPr lang="en-US" sz="3200" i="1" dirty="0" smtClean="0"/>
          </a:p>
          <a:p>
            <a:endParaRPr lang="en-US" sz="3200" i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Failure = exit code other than 0.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Timeout not considered.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194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/ failure-proneness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Why is it important ?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What might affect?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Weakly/Strongly typed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Compiled or interpreted</a:t>
            </a:r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5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</a:t>
            </a:r>
            <a:r>
              <a:rPr lang="en-US" dirty="0" smtClean="0"/>
              <a:t>RQ5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(Safety)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50" t="55580" r="28875" b="14187"/>
          <a:stretch/>
        </p:blipFill>
        <p:spPr>
          <a:xfrm>
            <a:off x="886447" y="127854"/>
            <a:ext cx="10572750" cy="2476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5750" t="25583" r="22250" b="34484"/>
          <a:stretch/>
        </p:blipFill>
        <p:spPr>
          <a:xfrm>
            <a:off x="3133344" y="2124865"/>
            <a:ext cx="8077200" cy="2796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64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allocation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Overview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Research </a:t>
            </a:r>
            <a:r>
              <a:rPr lang="en-US" sz="3200" dirty="0" smtClean="0"/>
              <a:t>Setup</a:t>
            </a: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Programming paradigms overview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Results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 smtClean="0"/>
              <a:t>Validity &amp; </a:t>
            </a:r>
            <a:r>
              <a:rPr lang="en-US" sz="3200" b="1" dirty="0" smtClean="0"/>
              <a:t>Discussion</a:t>
            </a:r>
            <a:endParaRPr lang="en-US" sz="3200" b="1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z="3200" smtClean="0"/>
              <a:t>75</a:t>
            </a:fld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3268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Threats to validity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Internal validity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External validity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Bias for Algorithmic and small problems</a:t>
            </a:r>
            <a:endParaRPr lang="en-US" sz="30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Contributors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Selection of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520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The people that makes the code</a:t>
            </a:r>
            <a:r>
              <a:rPr lang="en-US" sz="3200" dirty="0" smtClean="0"/>
              <a:t>. </a:t>
            </a:r>
            <a:r>
              <a:rPr lang="en-US" sz="3200" baseline="30000" dirty="0" smtClean="0"/>
              <a:t>1</a:t>
            </a: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Other aspects: Design, algorithms, work procedures.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Industry</a:t>
            </a:r>
          </a:p>
          <a:p>
            <a:pPr marL="0" indent="0">
              <a:buNone/>
            </a:pPr>
            <a:endParaRPr lang="en-US" sz="3200" baseline="30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7280" y="6459785"/>
            <a:ext cx="10366374" cy="365125"/>
          </a:xfrm>
        </p:spPr>
        <p:txBody>
          <a:bodyPr/>
          <a:lstStyle/>
          <a:p>
            <a:pPr algn="l"/>
            <a:r>
              <a:rPr lang="en-US" sz="1800" dirty="0" smtClean="0"/>
              <a:t>1 </a:t>
            </a:r>
            <a:r>
              <a:rPr lang="en-US" sz="1800" dirty="0" err="1" smtClean="0"/>
              <a:t>L.Prechelt</a:t>
            </a:r>
            <a:r>
              <a:rPr lang="en-US" sz="1800" dirty="0" smtClean="0"/>
              <a:t>, "An empirical comparison of seven programming languages", 2000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0422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Bibliography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9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RQ1 : Which programming languages make for more </a:t>
            </a:r>
            <a:r>
              <a:rPr lang="en-US" sz="3200" i="1" dirty="0" smtClean="0"/>
              <a:t>concise</a:t>
            </a:r>
            <a:r>
              <a:rPr lang="en-US" sz="3200" dirty="0" smtClean="0"/>
              <a:t> code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RQ2 : Which programming </a:t>
            </a:r>
            <a:r>
              <a:rPr lang="en-US" sz="3200" dirty="0" smtClean="0"/>
              <a:t>languages </a:t>
            </a:r>
            <a:r>
              <a:rPr lang="en-US" sz="3200" dirty="0"/>
              <a:t>compile into smaller </a:t>
            </a:r>
            <a:r>
              <a:rPr lang="en-US" sz="3200" i="1" dirty="0"/>
              <a:t>executables</a:t>
            </a:r>
            <a:r>
              <a:rPr lang="en-US" sz="3200" dirty="0"/>
              <a:t> </a:t>
            </a:r>
            <a:r>
              <a:rPr lang="en-US" sz="3200" dirty="0" smtClean="0"/>
              <a:t>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RQ3 : Which programming languages have better </a:t>
            </a:r>
            <a:r>
              <a:rPr lang="en-US" sz="3200" i="1" dirty="0"/>
              <a:t>running-time</a:t>
            </a:r>
            <a:r>
              <a:rPr lang="en-US" sz="3200" dirty="0"/>
              <a:t> performance ?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873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RQ4 : Which programming languages use </a:t>
            </a:r>
            <a:r>
              <a:rPr lang="en-US" sz="3200" i="1" dirty="0"/>
              <a:t>memory</a:t>
            </a:r>
            <a:r>
              <a:rPr lang="en-US" sz="3200" dirty="0"/>
              <a:t> more efficiently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RQ5 : </a:t>
            </a:r>
            <a:r>
              <a:rPr lang="en-US" sz="3200" dirty="0"/>
              <a:t>Which programming languages are less </a:t>
            </a:r>
            <a:r>
              <a:rPr lang="en-US" sz="3200" i="1" dirty="0" smtClean="0"/>
              <a:t>failure-prone</a:t>
            </a:r>
            <a:r>
              <a:rPr lang="en-US" sz="3200" i="1" dirty="0"/>
              <a:t>?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74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2866</TotalTime>
  <Words>1782</Words>
  <Application>Microsoft Office PowerPoint</Application>
  <PresentationFormat>Widescreen</PresentationFormat>
  <Paragraphs>491</Paragraphs>
  <Slides>78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4" baseType="lpstr">
      <vt:lpstr>Arial</vt:lpstr>
      <vt:lpstr>Calibri</vt:lpstr>
      <vt:lpstr>Calibri Light</vt:lpstr>
      <vt:lpstr>Courier New</vt:lpstr>
      <vt:lpstr>Wingdings</vt:lpstr>
      <vt:lpstr>Retrospect</vt:lpstr>
      <vt:lpstr>A Comparative Study of Programming Languages  in Rosetta Code</vt:lpstr>
      <vt:lpstr>Time allocation</vt:lpstr>
      <vt:lpstr>Overview</vt:lpstr>
      <vt:lpstr>Overview</vt:lpstr>
      <vt:lpstr>Overview</vt:lpstr>
      <vt:lpstr>Empirical Evidence</vt:lpstr>
      <vt:lpstr>Research</vt:lpstr>
      <vt:lpstr>Research Questions</vt:lpstr>
      <vt:lpstr>Research Questions</vt:lpstr>
      <vt:lpstr>Research Method – Past research</vt:lpstr>
      <vt:lpstr>Research Method – Past research</vt:lpstr>
      <vt:lpstr>Research Method</vt:lpstr>
      <vt:lpstr>Research Method</vt:lpstr>
      <vt:lpstr>Research Method – Task selection</vt:lpstr>
      <vt:lpstr>Research Method – Language selection</vt:lpstr>
      <vt:lpstr>Research Method</vt:lpstr>
      <vt:lpstr>Time allocation</vt:lpstr>
      <vt:lpstr>Programming Paradigms</vt:lpstr>
      <vt:lpstr>Definition</vt:lpstr>
      <vt:lpstr>Languages by paradigms</vt:lpstr>
      <vt:lpstr>Programming Paradigms</vt:lpstr>
      <vt:lpstr>Procedural Paradigm</vt:lpstr>
      <vt:lpstr>Procedural Paradigm</vt:lpstr>
      <vt:lpstr>Procedural Paradigm</vt:lpstr>
      <vt:lpstr>Procedural Paradigm</vt:lpstr>
      <vt:lpstr>Object oriented paradigm</vt:lpstr>
      <vt:lpstr>Object oriented paradigm</vt:lpstr>
      <vt:lpstr>Object oriented paradigm</vt:lpstr>
      <vt:lpstr>Object oriented paradigm</vt:lpstr>
      <vt:lpstr>Object oriented paradigm</vt:lpstr>
      <vt:lpstr>Functional Paradigm</vt:lpstr>
      <vt:lpstr>Haskell</vt:lpstr>
      <vt:lpstr>Functional Paradigm</vt:lpstr>
      <vt:lpstr>Time allocation</vt:lpstr>
      <vt:lpstr>Results</vt:lpstr>
      <vt:lpstr>Conciseness</vt:lpstr>
      <vt:lpstr>Conciseness</vt:lpstr>
      <vt:lpstr>Why it is important?</vt:lpstr>
      <vt:lpstr>Example – File I/O</vt:lpstr>
      <vt:lpstr>C</vt:lpstr>
      <vt:lpstr>Haskell</vt:lpstr>
      <vt:lpstr>What might improve conciseness?</vt:lpstr>
      <vt:lpstr>Any guess ?</vt:lpstr>
      <vt:lpstr>Results – RQ1  (Conciseness / Lines of code)</vt:lpstr>
      <vt:lpstr>Conciseness (Lines of code)</vt:lpstr>
      <vt:lpstr>Results – RQ1  (Conciseness / Lines of code)</vt:lpstr>
      <vt:lpstr>Size Of Executable</vt:lpstr>
      <vt:lpstr>Why is it important?</vt:lpstr>
      <vt:lpstr>Native code</vt:lpstr>
      <vt:lpstr>Byte-code</vt:lpstr>
      <vt:lpstr>Static vs. Dynamic linkage</vt:lpstr>
      <vt:lpstr>Static vs. Dynamic linkage</vt:lpstr>
      <vt:lpstr>Any guess ?</vt:lpstr>
      <vt:lpstr>Results – RQ2  (Size of executable)</vt:lpstr>
      <vt:lpstr>Size of Executable</vt:lpstr>
      <vt:lpstr>Size of Executable</vt:lpstr>
      <vt:lpstr>Running Time</vt:lpstr>
      <vt:lpstr>Running Time</vt:lpstr>
      <vt:lpstr>“Scalability tasks”</vt:lpstr>
      <vt:lpstr>Running Time</vt:lpstr>
      <vt:lpstr>Running Time - Why it is important?</vt:lpstr>
      <vt:lpstr>What might affect running time?</vt:lpstr>
      <vt:lpstr>Any guess ?</vt:lpstr>
      <vt:lpstr>Results – RQ3  (Running Time: Computing-intensive tasks)</vt:lpstr>
      <vt:lpstr>Running Time</vt:lpstr>
      <vt:lpstr>Running Time – Performance tasks</vt:lpstr>
      <vt:lpstr>Results – RQ3  (Running Time: “Normal” performance tasks)</vt:lpstr>
      <vt:lpstr>Running Time – Performance tasks</vt:lpstr>
      <vt:lpstr>Memory Usage</vt:lpstr>
      <vt:lpstr>Mem. Usage - Why it is important?</vt:lpstr>
      <vt:lpstr>Results – RQ4  (Max Memory usage)</vt:lpstr>
      <vt:lpstr>Safety / failure-proneness</vt:lpstr>
      <vt:lpstr>Safety / failure-proneness</vt:lpstr>
      <vt:lpstr>Results – RQ5 (Safety)</vt:lpstr>
      <vt:lpstr>Time allocation</vt:lpstr>
      <vt:lpstr>Threats to validity</vt:lpstr>
      <vt:lpstr>Further discussion</vt:lpstr>
      <vt:lpstr>Bibliography</vt:lpstr>
    </vt:vector>
  </TitlesOfParts>
  <Company>Trustwave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Comparative Study of Programming Languages  in Rosetta Code</dc:title>
  <dc:creator>Nir Attar</dc:creator>
  <cp:lastModifiedBy>Nir Attar</cp:lastModifiedBy>
  <cp:revision>218</cp:revision>
  <dcterms:created xsi:type="dcterms:W3CDTF">2015-10-22T08:30:40Z</dcterms:created>
  <dcterms:modified xsi:type="dcterms:W3CDTF">2015-11-06T20:21:00Z</dcterms:modified>
</cp:coreProperties>
</file>

<file path=docProps/thumbnail.jpeg>
</file>